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277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72" r:id="rId11"/>
    <p:sldId id="273" r:id="rId12"/>
    <p:sldId id="274" r:id="rId13"/>
    <p:sldId id="275" r:id="rId14"/>
    <p:sldId id="27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E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FC9FDF-5A7B-4620-A333-580B31F81B52}" v="1" dt="2019-10-29T05:59:02.4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01" autoAdjust="0"/>
    <p:restoredTop sz="94660"/>
  </p:normalViewPr>
  <p:slideViewPr>
    <p:cSldViewPr>
      <p:cViewPr>
        <p:scale>
          <a:sx n="66" d="100"/>
          <a:sy n="66" d="100"/>
        </p:scale>
        <p:origin x="-966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in Knox" userId="a67f5eaf797c531e" providerId="LiveId" clId="{49FC9FDF-5A7B-4620-A333-580B31F81B52}"/>
    <pc:docChg chg="addSld delSld modSld">
      <pc:chgData name="Colin Knox" userId="a67f5eaf797c531e" providerId="LiveId" clId="{49FC9FDF-5A7B-4620-A333-580B31F81B52}" dt="2019-10-29T05:59:34.224" v="1" actId="2696"/>
      <pc:docMkLst>
        <pc:docMk/>
      </pc:docMkLst>
      <pc:sldChg chg="add del">
        <pc:chgData name="Colin Knox" userId="a67f5eaf797c531e" providerId="LiveId" clId="{49FC9FDF-5A7B-4620-A333-580B31F81B52}" dt="2019-10-29T05:59:34.224" v="1" actId="2696"/>
        <pc:sldMkLst>
          <pc:docMk/>
          <pc:sldMk cId="347693151" sldId="25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1AF0158E-0BEA-4BFF-AA61-7914394B3C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4F11DA1-6698-4392-B84F-664E2A344A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92300-EA15-4B15-A783-6E65AD991BC8}" type="datetimeFigureOut">
              <a:rPr lang="en-NZ" smtClean="0"/>
              <a:t>30/09/2021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B15D29F-AD7A-40A3-90D1-5C7D45458A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27F1443-A053-47AC-962C-46D85BEC89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16929-A883-446E-B000-A06150AF9A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47281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14211-E28D-4196-8F23-467118673D5D}" type="datetimeFigureOut">
              <a:rPr lang="en-NZ" smtClean="0"/>
              <a:t>30/09/2021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4C6E0-D6AA-4C96-836C-B12EBD6499B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38555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283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61728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64FAA2F-2045-469B-8CCA-9D6C8CC6D1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54" y="3625236"/>
            <a:ext cx="3177248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56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bullets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048"/>
            <a:ext cx="105156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926"/>
            <a:ext cx="105156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2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2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6BFC05D-3F02-41AB-B619-6C88248533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551" y="421437"/>
            <a:ext cx="1638300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57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bullets v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048"/>
            <a:ext cx="105156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926"/>
            <a:ext cx="105156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2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2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01050DE-0A5F-4EAE-BBAD-4B42CA1F08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551" y="421437"/>
            <a:ext cx="1638300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65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plain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11151"/>
            <a:ext cx="105156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A04A2C0-3929-4A83-85EC-2D444E9469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1" y="203951"/>
            <a:ext cx="1638300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70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plain no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11151"/>
            <a:ext cx="105156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73527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no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BE3778D-5522-4FD1-A1E9-328867823C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551" y="421437"/>
            <a:ext cx="1638300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47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6682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1756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caption small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3401E25-3513-46F0-A253-E10B0ACC37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1" y="352425"/>
            <a:ext cx="1143000" cy="54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10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611299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FED370F-807E-48DD-A4F6-7B428A65D9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377" y="700874"/>
            <a:ext cx="3177246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28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283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33153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43B910E-0FA5-46C7-BAA8-C388D2B4B7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54" y="3625236"/>
            <a:ext cx="3177246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980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283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33153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E520563-6446-49B0-91C2-B1EE5EA4CA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54" y="3625236"/>
            <a:ext cx="3177246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18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6193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33750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9E95913-650F-439E-8D46-C274C4FC6B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54" y="4253886"/>
            <a:ext cx="3177246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913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5077" y="1163959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2327140-71E4-44BA-9EE2-C80B8AD127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54" y="2348886"/>
            <a:ext cx="3177246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711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04807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95675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42D3CDB-5787-4DBF-B886-B04A2EE1F2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377" y="552199"/>
            <a:ext cx="3177246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066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048"/>
            <a:ext cx="105156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926"/>
            <a:ext cx="10515600" cy="4351338"/>
          </a:xfrm>
        </p:spPr>
        <p:txBody>
          <a:bodyPr>
            <a:normAutofit/>
          </a:bodyPr>
          <a:lstStyle>
            <a:lvl1pPr marL="457200" indent="-457200">
              <a:buClr>
                <a:schemeClr val="accent1"/>
              </a:buClr>
              <a:buSzPct val="100000"/>
              <a:buFont typeface="+mj-lt"/>
              <a:buAutoNum type="arabicPeriod"/>
              <a:defRPr sz="22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5DE80A9-2E85-427F-A951-2383C697C9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476" y="5940393"/>
            <a:ext cx="1638300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19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bullets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048"/>
            <a:ext cx="105156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926"/>
            <a:ext cx="105156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2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2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C048868-0E40-4F0F-91F0-71D2170BFE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551" y="421437"/>
            <a:ext cx="1638300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879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1FA7C9D-D83C-4484-9533-0B150B1E6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6A860A2-5715-4DC5-A2F4-36393F043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47EB925-7612-46E3-B325-E0F2E64E21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26115-93DD-439D-AB73-B403A1B14893}" type="datetimeFigureOut">
              <a:rPr lang="en-NZ" smtClean="0"/>
              <a:t>30/09/2021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0B83F4A-34D0-4D19-B9A4-0D24C5D73C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CC97524-6E08-4C30-9778-5BEC932F63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F958E-C44B-42BD-9173-1DD03F7322B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38621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49" r:id="rId2"/>
    <p:sldLayoutId id="2147483667" r:id="rId3"/>
    <p:sldLayoutId id="2147483668" r:id="rId4"/>
    <p:sldLayoutId id="2147483665" r:id="rId5"/>
    <p:sldLayoutId id="2147483669" r:id="rId6"/>
    <p:sldLayoutId id="2147483666" r:id="rId7"/>
    <p:sldLayoutId id="2147483662" r:id="rId8"/>
    <p:sldLayoutId id="2147483650" r:id="rId9"/>
    <p:sldLayoutId id="2147483660" r:id="rId10"/>
    <p:sldLayoutId id="2147483661" r:id="rId11"/>
    <p:sldLayoutId id="2147483654" r:id="rId12"/>
    <p:sldLayoutId id="2147483663" r:id="rId13"/>
    <p:sldLayoutId id="2147483664" r:id="rId14"/>
    <p:sldLayoutId id="2147483655" r:id="rId15"/>
    <p:sldLayoutId id="2147483657" r:id="rId16"/>
    <p:sldLayoutId id="214748367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="" xmlns:a16="http://schemas.microsoft.com/office/drawing/2014/main" id="{BDC88B95-3DFA-4401-958A-3A34A17BD3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3432" y="2420888"/>
            <a:ext cx="10243930" cy="1855304"/>
          </a:xfrm>
        </p:spPr>
        <p:txBody>
          <a:bodyPr>
            <a:normAutofit fontScale="90000"/>
          </a:bodyPr>
          <a:lstStyle/>
          <a:p>
            <a:r>
              <a:rPr lang="sr-Latn-ME" dirty="0"/>
              <a:t>ANALIZA UTICAJA KRATKOROČNIH PRORAČUNA PREKOGRANIČNIH PRENOSNIH KAPACITETA NA SMANJENJE NEŽELJENIH TOKOVA SNAGA 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87F4E442-4FF1-4054-8762-6CA6D0D69CC2}"/>
              </a:ext>
            </a:extLst>
          </p:cNvPr>
          <p:cNvSpPr txBox="1"/>
          <p:nvPr/>
        </p:nvSpPr>
        <p:spPr>
          <a:xfrm>
            <a:off x="5159896" y="4941168"/>
            <a:ext cx="72158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2000" dirty="0">
                <a:solidFill>
                  <a:schemeClr val="bg1"/>
                </a:solidFill>
              </a:rPr>
              <a:t>Neda Srdanović, CGES AD</a:t>
            </a:r>
          </a:p>
          <a:p>
            <a:r>
              <a:rPr lang="sr-Latn-ME" sz="2000" dirty="0">
                <a:solidFill>
                  <a:schemeClr val="bg1"/>
                </a:solidFill>
              </a:rPr>
              <a:t>Bogdana Knežević, CGES AD</a:t>
            </a:r>
          </a:p>
          <a:p>
            <a:r>
              <a:rPr lang="sr-Latn-ME" sz="2000" dirty="0">
                <a:solidFill>
                  <a:schemeClr val="bg1"/>
                </a:solidFill>
              </a:rPr>
              <a:t>Zoran Jovanović, CGES AD </a:t>
            </a:r>
          </a:p>
          <a:p>
            <a:r>
              <a:rPr lang="sr-Latn-ME" sz="2000" dirty="0">
                <a:solidFill>
                  <a:schemeClr val="bg1"/>
                </a:solidFill>
              </a:rPr>
              <a:t>Ljubo Knežević, CGES AD</a:t>
            </a:r>
            <a:endParaRPr lang="en-NZ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5233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3. PRORAČUN NEDELJNOG NTC-a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ME" sz="2400" dirty="0">
                <a:solidFill>
                  <a:schemeClr val="accent1"/>
                </a:solidFill>
              </a:rPr>
              <a:t>3.2 EFEKTI PRIMJENE</a:t>
            </a:r>
          </a:p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15739" t="14938" r="31705" b="17586"/>
          <a:stretch/>
        </p:blipFill>
        <p:spPr bwMode="auto">
          <a:xfrm>
            <a:off x="2639616" y="1772816"/>
            <a:ext cx="6552728" cy="39851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99456" y="5757934"/>
            <a:ext cx="9937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Slika 1.	Toplotna mapa razlika parazitskih tranzita preko EES-a Crne Gore u periodu januar-februar 2020. godine i 2021. godine (zeleno – manji tranzit u 2021. godini, narandžasto – veći)</a:t>
            </a:r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val="158159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3. PRORAČUN NEDELJNOG NTC-a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ME" dirty="0">
                <a:solidFill>
                  <a:schemeClr val="accent1"/>
                </a:solidFill>
              </a:rPr>
              <a:t>3.2 EFEKTI PRIMJENE</a:t>
            </a:r>
            <a:endParaRPr lang="en-US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12821" t="17474" r="14684" b="15560"/>
          <a:stretch/>
        </p:blipFill>
        <p:spPr bwMode="auto">
          <a:xfrm>
            <a:off x="2207568" y="1772816"/>
            <a:ext cx="7128792" cy="41764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15480" y="5934670"/>
            <a:ext cx="9145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Slika 2.	Krive opterećenja elektroenergetskog sistema Crne Gore neželjenim tranzitima (u apsolutnom iznosu), u periodu januar-februar 2020. godine i 2021. godine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88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4.    NAREDNI KORACI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−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−"/>
            </a:pPr>
            <a:r>
              <a:rPr lang="en-US" dirty="0" smtClean="0"/>
              <a:t> </a:t>
            </a:r>
            <a:r>
              <a:rPr lang="hr-HR" dirty="0"/>
              <a:t>Pozitivni efekti proračuna NTC-a na nedjeljnom nivou na analiziranim granicama, jasno ukazuju na potrebu daljeg širenja opsega primjene ovog privremenog rješenja.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−"/>
            </a:pPr>
            <a:r>
              <a:rPr lang="en-US" dirty="0" err="1"/>
              <a:t>Naredni</a:t>
            </a:r>
            <a:r>
              <a:rPr lang="en-US" dirty="0"/>
              <a:t> </a:t>
            </a:r>
            <a:r>
              <a:rPr lang="en-US" dirty="0" err="1"/>
              <a:t>korak</a:t>
            </a:r>
            <a:r>
              <a:rPr lang="en-US" dirty="0"/>
              <a:t> : n</a:t>
            </a:r>
            <a:r>
              <a:rPr lang="hr-HR" dirty="0"/>
              <a:t>edjeljni proračun kapaciteta na granici Bosna i Hercegovina – Crna Gora</a:t>
            </a:r>
            <a:r>
              <a:rPr lang="en-US" dirty="0"/>
              <a:t> i </a:t>
            </a:r>
            <a:r>
              <a:rPr lang="en-US" dirty="0" err="1"/>
              <a:t>posmatranje</a:t>
            </a:r>
            <a:r>
              <a:rPr lang="en-US" dirty="0"/>
              <a:t> </a:t>
            </a:r>
            <a:r>
              <a:rPr lang="en-US" dirty="0" err="1"/>
              <a:t>kompozitnog</a:t>
            </a:r>
            <a:r>
              <a:rPr lang="en-US" dirty="0"/>
              <a:t> </a:t>
            </a:r>
            <a:r>
              <a:rPr lang="en-US" dirty="0" err="1"/>
              <a:t>pravca</a:t>
            </a:r>
            <a:r>
              <a:rPr lang="en-US" dirty="0"/>
              <a:t> </a:t>
            </a:r>
            <a:r>
              <a:rPr lang="en-US" dirty="0" err="1"/>
              <a:t>Crna</a:t>
            </a:r>
            <a:r>
              <a:rPr lang="en-US" dirty="0"/>
              <a:t> Gora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BiH</a:t>
            </a:r>
            <a:r>
              <a:rPr lang="en-US" dirty="0"/>
              <a:t> i </a:t>
            </a:r>
            <a:r>
              <a:rPr lang="en-US" dirty="0" err="1"/>
              <a:t>Srbiji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17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PITANJA ZA DISKUSIJU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Da li je </a:t>
            </a:r>
            <a:r>
              <a:rPr lang="en-US" dirty="0" err="1"/>
              <a:t>nelogično</a:t>
            </a:r>
            <a:r>
              <a:rPr lang="en-US" dirty="0"/>
              <a:t>,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aspekta</a:t>
            </a:r>
            <a:r>
              <a:rPr lang="en-US" dirty="0"/>
              <a:t> </a:t>
            </a:r>
            <a:r>
              <a:rPr lang="en-US" dirty="0" err="1"/>
              <a:t>sigurnosti</a:t>
            </a:r>
            <a:r>
              <a:rPr lang="en-US" dirty="0"/>
              <a:t> </a:t>
            </a:r>
            <a:r>
              <a:rPr lang="en-US" dirty="0" err="1"/>
              <a:t>rada</a:t>
            </a:r>
            <a:r>
              <a:rPr lang="en-US" dirty="0"/>
              <a:t> </a:t>
            </a:r>
            <a:r>
              <a:rPr lang="en-US" dirty="0" err="1"/>
              <a:t>sistema</a:t>
            </a:r>
            <a:r>
              <a:rPr lang="en-US" dirty="0"/>
              <a:t>, </a:t>
            </a:r>
            <a:r>
              <a:rPr lang="en-US" dirty="0" err="1"/>
              <a:t>primjenjivati</a:t>
            </a:r>
            <a:r>
              <a:rPr lang="en-US" dirty="0"/>
              <a:t> </a:t>
            </a:r>
            <a:r>
              <a:rPr lang="en-US" dirty="0" err="1"/>
              <a:t>metodologiju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poglavlja</a:t>
            </a:r>
            <a:r>
              <a:rPr lang="en-US" dirty="0"/>
              <a:t> 3.2, </a:t>
            </a:r>
            <a:r>
              <a:rPr lang="en-US" dirty="0" err="1"/>
              <a:t>dio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se </a:t>
            </a:r>
            <a:r>
              <a:rPr lang="en-US" dirty="0" err="1"/>
              <a:t>odnosi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pojavu</a:t>
            </a:r>
            <a:r>
              <a:rPr lang="en-US" dirty="0"/>
              <a:t> </a:t>
            </a:r>
            <a:r>
              <a:rPr lang="en-US" dirty="0" err="1"/>
              <a:t>kada</a:t>
            </a:r>
            <a:r>
              <a:rPr lang="en-US" dirty="0"/>
              <a:t>, </a:t>
            </a:r>
            <a:r>
              <a:rPr lang="en-US" dirty="0" err="1"/>
              <a:t>bez</a:t>
            </a:r>
            <a:r>
              <a:rPr lang="en-US" dirty="0"/>
              <a:t> </a:t>
            </a:r>
            <a:r>
              <a:rPr lang="en-US" dirty="0" err="1"/>
              <a:t>promjene</a:t>
            </a:r>
            <a:r>
              <a:rPr lang="en-US" dirty="0"/>
              <a:t> </a:t>
            </a:r>
            <a:r>
              <a:rPr lang="en-US" dirty="0" err="1"/>
              <a:t>proizvodnje</a:t>
            </a:r>
            <a:r>
              <a:rPr lang="en-US" dirty="0"/>
              <a:t> u </a:t>
            </a:r>
            <a:r>
              <a:rPr lang="en-US" dirty="0" err="1"/>
              <a:t>modelu</a:t>
            </a:r>
            <a:r>
              <a:rPr lang="en-US" dirty="0"/>
              <a:t>, </a:t>
            </a:r>
            <a:r>
              <a:rPr lang="en-US" dirty="0" err="1"/>
              <a:t>ispad</a:t>
            </a:r>
            <a:r>
              <a:rPr lang="en-US" dirty="0"/>
              <a:t> </a:t>
            </a:r>
            <a:r>
              <a:rPr lang="en-US" dirty="0" err="1"/>
              <a:t>kritičnog</a:t>
            </a:r>
            <a:r>
              <a:rPr lang="en-US" dirty="0"/>
              <a:t> </a:t>
            </a:r>
            <a:r>
              <a:rPr lang="en-US" dirty="0" err="1"/>
              <a:t>elementa</a:t>
            </a:r>
            <a:r>
              <a:rPr lang="en-US" dirty="0"/>
              <a:t> </a:t>
            </a:r>
            <a:r>
              <a:rPr lang="en-US" dirty="0" err="1"/>
              <a:t>sistema</a:t>
            </a:r>
            <a:r>
              <a:rPr lang="en-US" dirty="0"/>
              <a:t> </a:t>
            </a:r>
            <a:r>
              <a:rPr lang="en-US" dirty="0" err="1"/>
              <a:t>dovodi</a:t>
            </a:r>
            <a:r>
              <a:rPr lang="en-US" dirty="0"/>
              <a:t> do </a:t>
            </a:r>
            <a:r>
              <a:rPr lang="en-US" dirty="0" err="1"/>
              <a:t>kaskadnog</a:t>
            </a:r>
            <a:r>
              <a:rPr lang="en-US" dirty="0"/>
              <a:t> </a:t>
            </a:r>
            <a:r>
              <a:rPr lang="en-US" dirty="0" err="1"/>
              <a:t>poremećaja</a:t>
            </a:r>
            <a:r>
              <a:rPr lang="sr-Latn-ME" dirty="0"/>
              <a:t>?</a:t>
            </a:r>
          </a:p>
          <a:p>
            <a:endParaRPr lang="sr-Latn-ME" dirty="0"/>
          </a:p>
          <a:p>
            <a:endParaRPr lang="sr-Latn-ME" dirty="0"/>
          </a:p>
          <a:p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mišljenju</a:t>
            </a:r>
            <a:r>
              <a:rPr lang="en-US" dirty="0"/>
              <a:t> </a:t>
            </a:r>
            <a:r>
              <a:rPr lang="en-US" dirty="0" err="1"/>
              <a:t>autora</a:t>
            </a:r>
            <a:r>
              <a:rPr lang="en-US" dirty="0"/>
              <a:t>, da li je </a:t>
            </a:r>
            <a:r>
              <a:rPr lang="en-US" dirty="0" err="1"/>
              <a:t>povećanje</a:t>
            </a:r>
            <a:r>
              <a:rPr lang="en-US" dirty="0"/>
              <a:t> </a:t>
            </a:r>
            <a:r>
              <a:rPr lang="en-US" dirty="0" err="1"/>
              <a:t>proizvodnje</a:t>
            </a:r>
            <a:r>
              <a:rPr lang="en-US" dirty="0"/>
              <a:t> u </a:t>
            </a:r>
            <a:r>
              <a:rPr lang="en-US" dirty="0" err="1"/>
              <a:t>Albaniji</a:t>
            </a:r>
            <a:r>
              <a:rPr lang="en-US" dirty="0"/>
              <a:t>, </a:t>
            </a:r>
            <a:r>
              <a:rPr lang="en-US" dirty="0" err="1"/>
              <a:t>odnosno</a:t>
            </a:r>
            <a:r>
              <a:rPr lang="en-US" dirty="0"/>
              <a:t> </a:t>
            </a:r>
            <a:r>
              <a:rPr lang="en-US" dirty="0" err="1"/>
              <a:t>puštanje</a:t>
            </a:r>
            <a:r>
              <a:rPr lang="en-US" dirty="0"/>
              <a:t> u rad </a:t>
            </a:r>
            <a:r>
              <a:rPr lang="en-US" dirty="0" err="1"/>
              <a:t>novih</a:t>
            </a:r>
            <a:r>
              <a:rPr lang="en-US" dirty="0"/>
              <a:t> </a:t>
            </a:r>
            <a:r>
              <a:rPr lang="en-US" dirty="0" err="1"/>
              <a:t>elektrana</a:t>
            </a:r>
            <a:r>
              <a:rPr lang="en-US" dirty="0"/>
              <a:t>, </a:t>
            </a:r>
            <a:r>
              <a:rPr lang="en-US" dirty="0" err="1"/>
              <a:t>doprinijelo</a:t>
            </a:r>
            <a:r>
              <a:rPr lang="en-US" dirty="0"/>
              <a:t> </a:t>
            </a:r>
            <a:r>
              <a:rPr lang="en-US" dirty="0" err="1"/>
              <a:t>smanjenju</a:t>
            </a:r>
            <a:r>
              <a:rPr lang="en-US" dirty="0"/>
              <a:t> </a:t>
            </a:r>
            <a:r>
              <a:rPr lang="en-US" dirty="0" err="1"/>
              <a:t>kružnih</a:t>
            </a:r>
            <a:r>
              <a:rPr lang="en-US" dirty="0"/>
              <a:t> </a:t>
            </a:r>
            <a:r>
              <a:rPr lang="en-US" dirty="0" err="1"/>
              <a:t>tokova</a:t>
            </a:r>
            <a:r>
              <a:rPr lang="en-US" dirty="0"/>
              <a:t>?</a:t>
            </a:r>
            <a:endParaRPr lang="sr-Latn-ME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82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Hvala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pa</a:t>
            </a:r>
            <a:r>
              <a:rPr lang="sr-Latn-ME" dirty="0"/>
              <a:t>žnji!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4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0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1D2C61E2-2B94-47CB-B8D8-F52D2AAAA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00" dirty="0" err="1" smtClean="0"/>
              <a:t>Sadržaj</a:t>
            </a:r>
            <a:endParaRPr lang="en-US" sz="25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1. </a:t>
            </a:r>
            <a:r>
              <a:rPr lang="sr-Latn-ME" dirty="0" smtClean="0"/>
              <a:t>UVOD </a:t>
            </a:r>
            <a:endParaRPr lang="sr-Latn-ME" dirty="0"/>
          </a:p>
          <a:p>
            <a:endParaRPr lang="sr-Latn-ME" dirty="0"/>
          </a:p>
          <a:p>
            <a:pPr marL="0" indent="0">
              <a:buNone/>
            </a:pPr>
            <a:r>
              <a:rPr lang="en-US" dirty="0" smtClean="0"/>
              <a:t>2. </a:t>
            </a:r>
            <a:r>
              <a:rPr lang="sr-Latn-ME" dirty="0" smtClean="0"/>
              <a:t>NEDOSTACI </a:t>
            </a:r>
            <a:r>
              <a:rPr lang="sr-Latn-ME" dirty="0"/>
              <a:t>PRETHODNOG PRISTUPA</a:t>
            </a:r>
          </a:p>
          <a:p>
            <a:endParaRPr lang="sr-Latn-ME" dirty="0"/>
          </a:p>
          <a:p>
            <a:pPr marL="0" indent="0">
              <a:buNone/>
            </a:pPr>
            <a:r>
              <a:rPr lang="en-US" dirty="0" smtClean="0"/>
              <a:t>3. </a:t>
            </a:r>
            <a:r>
              <a:rPr lang="sr-Latn-ME" dirty="0" smtClean="0"/>
              <a:t>PRORAČUN </a:t>
            </a:r>
            <a:r>
              <a:rPr lang="sr-Latn-ME" dirty="0"/>
              <a:t>NEDELJNOG NTC-A </a:t>
            </a:r>
          </a:p>
          <a:p>
            <a:pPr marL="0" indent="0">
              <a:buNone/>
            </a:pPr>
            <a:r>
              <a:rPr lang="sr-Latn-ME" dirty="0"/>
              <a:t>    3.1  OPIS PRISTUPA </a:t>
            </a:r>
          </a:p>
          <a:p>
            <a:pPr marL="0" indent="0">
              <a:buNone/>
            </a:pPr>
            <a:r>
              <a:rPr lang="sr-Latn-ME" dirty="0"/>
              <a:t>    3.2  EFEKTI PRIMJENE </a:t>
            </a:r>
          </a:p>
          <a:p>
            <a:pPr marL="0" indent="0">
              <a:buNone/>
            </a:pPr>
            <a:endParaRPr lang="sr-Latn-ME" dirty="0"/>
          </a:p>
          <a:p>
            <a:pPr marL="0" indent="0">
              <a:buNone/>
            </a:pPr>
            <a:r>
              <a:rPr lang="en-US" dirty="0" smtClean="0"/>
              <a:t>4. </a:t>
            </a:r>
            <a:r>
              <a:rPr lang="sr-Latn-ME" dirty="0" smtClean="0"/>
              <a:t>NAREDNI </a:t>
            </a:r>
            <a:r>
              <a:rPr lang="sr-Latn-ME" dirty="0"/>
              <a:t>KORACI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4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1. UVOD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342900" indent="-342900">
              <a:buFontTx/>
              <a:buChar char="-"/>
            </a:pPr>
            <a:endParaRPr lang="en-US" dirty="0" smtClean="0"/>
          </a:p>
          <a:p>
            <a:pPr marL="342900" indent="-342900">
              <a:buFontTx/>
              <a:buChar char="-"/>
            </a:pPr>
            <a:r>
              <a:rPr lang="sr-Latn-ME" dirty="0" smtClean="0"/>
              <a:t>Aktuelni </a:t>
            </a:r>
            <a:r>
              <a:rPr lang="sr-Latn-ME" dirty="0"/>
              <a:t>vremenski okvir za proračune vrijednosti NTC-a </a:t>
            </a:r>
          </a:p>
          <a:p>
            <a:pPr marL="342900" indent="-342900">
              <a:buFontTx/>
              <a:buChar char="-"/>
            </a:pPr>
            <a:endParaRPr lang="sr-Latn-ME" dirty="0"/>
          </a:p>
          <a:p>
            <a:pPr marL="342900" indent="-342900">
              <a:buFontTx/>
              <a:buChar char="-"/>
            </a:pPr>
            <a:endParaRPr lang="sr-Latn-ME" dirty="0"/>
          </a:p>
          <a:p>
            <a:pPr marL="342900" indent="-342900">
              <a:buFontTx/>
              <a:buChar char="-"/>
            </a:pPr>
            <a:endParaRPr lang="sr-Latn-ME" dirty="0"/>
          </a:p>
          <a:p>
            <a:pPr marL="342900" indent="-342900">
              <a:buFontTx/>
              <a:buChar char="-"/>
            </a:pPr>
            <a:r>
              <a:rPr lang="sr-Latn-ME" dirty="0"/>
              <a:t>Dugoročni ciljevi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19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1D2C61E2-2B94-47CB-B8D8-F52D2AAAA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ME" dirty="0"/>
              <a:t>2. NEDOSTACI PRETHODNOG PRISTUPA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endParaRPr lang="en-US" dirty="0" smtClean="0"/>
          </a:p>
          <a:p>
            <a:pPr marL="342900" indent="-342900">
              <a:buFontTx/>
              <a:buChar char="-"/>
            </a:pPr>
            <a:endParaRPr lang="en-US" dirty="0"/>
          </a:p>
          <a:p>
            <a:pPr marL="342900" indent="-342900">
              <a:buFontTx/>
              <a:buChar char="-"/>
            </a:pPr>
            <a:endParaRPr lang="en-US" dirty="0" smtClean="0"/>
          </a:p>
          <a:p>
            <a:pPr marL="342900" indent="-342900">
              <a:buFontTx/>
              <a:buChar char="-"/>
            </a:pPr>
            <a:r>
              <a:rPr lang="sr-Latn-ME" dirty="0" smtClean="0"/>
              <a:t>Reprezentativnost </a:t>
            </a:r>
            <a:r>
              <a:rPr lang="sr-Latn-ME" dirty="0"/>
              <a:t>modela </a:t>
            </a:r>
          </a:p>
          <a:p>
            <a:pPr marL="342900" indent="-342900">
              <a:buFontTx/>
              <a:buChar char="-"/>
            </a:pPr>
            <a:endParaRPr lang="sr-Latn-ME" dirty="0"/>
          </a:p>
          <a:p>
            <a:pPr marL="342900" indent="-342900">
              <a:buFontTx/>
              <a:buChar char="-"/>
            </a:pPr>
            <a:endParaRPr lang="sr-Latn-ME" dirty="0"/>
          </a:p>
          <a:p>
            <a:pPr marL="342900" indent="-342900">
              <a:buFontTx/>
              <a:buChar char="-"/>
            </a:pPr>
            <a:endParaRPr lang="sr-Latn-ME" dirty="0"/>
          </a:p>
          <a:p>
            <a:pPr marL="342900" indent="-342900">
              <a:buFontTx/>
              <a:buChar char="-"/>
            </a:pPr>
            <a:r>
              <a:rPr lang="sr-Latn-ME" dirty="0"/>
              <a:t>Vremenska udaljenost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75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1D2C61E2-2B94-47CB-B8D8-F52D2AAAA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ME" sz="2400" dirty="0"/>
              <a:t>3. </a:t>
            </a:r>
            <a:r>
              <a:rPr lang="sr-Latn-ME" dirty="0"/>
              <a:t>PRORAČUN NEDELJNOG NTC-a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ME" dirty="0">
                <a:solidFill>
                  <a:schemeClr val="accent1"/>
                </a:solidFill>
              </a:rPr>
              <a:t>3.1 OPIS PRISTUPA  </a:t>
            </a:r>
          </a:p>
          <a:p>
            <a:pPr marL="0" indent="0">
              <a:buNone/>
            </a:pPr>
            <a:endParaRPr lang="sr-Latn-ME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sr-Latn-ME" dirty="0"/>
              <a:t>Privremeno rješenje koje ne predstavlja zamjenu za koordinisane proračune prenosnih kapaciteta na regionalnom nivou </a:t>
            </a:r>
          </a:p>
          <a:p>
            <a:pPr marL="342900" indent="-342900">
              <a:buFontTx/>
              <a:buChar char="-"/>
            </a:pPr>
            <a:endParaRPr lang="sr-Latn-ME" dirty="0"/>
          </a:p>
          <a:p>
            <a:pPr marL="342900" indent="-342900">
              <a:buFontTx/>
              <a:buChar char="-"/>
            </a:pPr>
            <a:r>
              <a:rPr lang="hr-HR" dirty="0"/>
              <a:t>Nedjeljni prenosni kapacitet (TTC) utvrđuje se u slučaju da ostvareni tokovi snaga na granici prelaze vrijednost programiranih tokova uvećanih za marginu pouzdanosti prenosa (TRM)</a:t>
            </a:r>
          </a:p>
          <a:p>
            <a:pPr marL="342900" indent="-342900">
              <a:buFontTx/>
              <a:buChar char="-"/>
            </a:pPr>
            <a:endParaRPr lang="hr-HR" dirty="0"/>
          </a:p>
          <a:p>
            <a:pPr marL="342900" indent="-342900">
              <a:buFontTx/>
              <a:buChar char="-"/>
            </a:pPr>
            <a:r>
              <a:rPr lang="hr-HR" dirty="0"/>
              <a:t>Vrši se analiza sigurnosti na korigovanom modelu iz tekuće nedelje koji je u dnevnim analizama rezultirao najkritičnijim režimom rada </a:t>
            </a:r>
            <a:endParaRPr lang="sr-Latn-M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21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3. PRORAČUN NEDELJNOG NTC-a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Latn-ME" dirty="0">
                <a:solidFill>
                  <a:schemeClr val="accent1"/>
                </a:solidFill>
              </a:rPr>
              <a:t>3.1 OPIS PRISTUPA  </a:t>
            </a:r>
          </a:p>
          <a:p>
            <a:pPr marL="0" indent="0">
              <a:buNone/>
            </a:pPr>
            <a:endParaRPr lang="sr-Latn-ME" dirty="0"/>
          </a:p>
          <a:p>
            <a:pPr marL="342900" indent="-342900">
              <a:buFontTx/>
              <a:buChar char="-"/>
            </a:pPr>
            <a:r>
              <a:rPr lang="sr-Latn-ME" dirty="0"/>
              <a:t>Kada rezultati analize sigurnosti u osnovnom scenariju pokazuju da </a:t>
            </a:r>
            <a:r>
              <a:rPr lang="hr-HR" dirty="0"/>
              <a:t>ispad kritičnog elementa sistema dovodi do kaskadnog preopterećenja drugih elemenata sistema NTC se određuje po formuli :</a:t>
            </a:r>
          </a:p>
          <a:p>
            <a:pPr marL="342900" indent="-342900">
              <a:buFontTx/>
              <a:buChar char="-"/>
            </a:pPr>
            <a:endParaRPr lang="hr-HR" dirty="0"/>
          </a:p>
          <a:p>
            <a:pPr marL="0" indent="0">
              <a:buNone/>
            </a:pPr>
            <a:r>
              <a:rPr lang="hr-HR" dirty="0"/>
              <a:t>          NTC</a:t>
            </a:r>
            <a:r>
              <a:rPr lang="hr-HR" baseline="-25000" dirty="0"/>
              <a:t>N</a:t>
            </a:r>
            <a:r>
              <a:rPr lang="hr-HR" dirty="0"/>
              <a:t>=NTC</a:t>
            </a:r>
            <a:r>
              <a:rPr lang="hr-HR" baseline="-25000" dirty="0"/>
              <a:t>M</a:t>
            </a:r>
            <a:r>
              <a:rPr lang="hr-HR" dirty="0"/>
              <a:t>+ΔNTC</a:t>
            </a:r>
            <a:r>
              <a:rPr lang="hr-HR" baseline="-25000" dirty="0"/>
              <a:t>N-1</a:t>
            </a:r>
            <a:endParaRPr lang="en-US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    NTC</a:t>
            </a:r>
            <a:r>
              <a:rPr lang="hr-HR" baseline="30000" dirty="0"/>
              <a:t>N</a:t>
            </a:r>
            <a:r>
              <a:rPr lang="hr-HR" dirty="0"/>
              <a:t> – NTC za predmetnu nedjelju</a:t>
            </a:r>
            <a:endParaRPr lang="en-US" dirty="0"/>
          </a:p>
          <a:p>
            <a:pPr marL="0" indent="0">
              <a:buNone/>
            </a:pPr>
            <a:r>
              <a:rPr lang="hr-HR" dirty="0"/>
              <a:t>    NTC</a:t>
            </a:r>
            <a:r>
              <a:rPr lang="hr-HR" baseline="-25000" dirty="0"/>
              <a:t>M</a:t>
            </a:r>
            <a:r>
              <a:rPr lang="hr-HR" dirty="0"/>
              <a:t> – NTC za predmetni mjesec</a:t>
            </a:r>
            <a:endParaRPr lang="en-US" dirty="0"/>
          </a:p>
          <a:p>
            <a:pPr marL="0" indent="0">
              <a:buNone/>
            </a:pPr>
            <a:r>
              <a:rPr lang="hr-HR" dirty="0"/>
              <a:t>    ΔNTC</a:t>
            </a:r>
            <a:r>
              <a:rPr lang="hr-HR" baseline="-25000" dirty="0"/>
              <a:t>N-1</a:t>
            </a:r>
            <a:r>
              <a:rPr lang="hr-HR" dirty="0"/>
              <a:t> – uvećanje mjesečnog NTC-a za tekuću nedelju</a:t>
            </a:r>
            <a:endParaRPr lang="sr-Latn-M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812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ME" dirty="0"/>
              <a:t>3. PRORAČUN NEDELJNOG NTC-a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ME" dirty="0">
                <a:solidFill>
                  <a:schemeClr val="accent1"/>
                </a:solidFill>
              </a:rPr>
              <a:t>3.1 OPIS PRISTUPA  </a:t>
            </a:r>
          </a:p>
          <a:p>
            <a:pPr marL="0" indent="0">
              <a:buNone/>
            </a:pPr>
            <a:endParaRPr lang="sr-Latn-ME" dirty="0"/>
          </a:p>
          <a:p>
            <a:pPr marL="342900" indent="-342900">
              <a:buFontTx/>
              <a:buChar char="-"/>
            </a:pPr>
            <a:r>
              <a:rPr lang="sr-Latn-ME" dirty="0"/>
              <a:t>Ukoliko analiza sigurnosti u osnovnom slučaju pokazuje da ne dolazi do kaskadnog preopterećnja elemenata u sistemu, povećava se proizvodnja sve do pojave istog</a:t>
            </a:r>
          </a:p>
          <a:p>
            <a:pPr marL="342900" indent="-342900">
              <a:buFontTx/>
              <a:buChar char="-"/>
            </a:pPr>
            <a:r>
              <a:rPr lang="sr-Latn-ME" dirty="0"/>
              <a:t>Tada se nedeljni NTC određuje po formuli : </a:t>
            </a:r>
          </a:p>
          <a:p>
            <a:pPr marL="342900" indent="-342900">
              <a:buFontTx/>
              <a:buChar char="-"/>
            </a:pPr>
            <a:endParaRPr lang="sr-Latn-ME" dirty="0"/>
          </a:p>
          <a:p>
            <a:pPr marL="0" indent="0">
              <a:buNone/>
            </a:pPr>
            <a:r>
              <a:rPr lang="hr-HR" dirty="0"/>
              <a:t>         NTC</a:t>
            </a:r>
            <a:r>
              <a:rPr lang="hr-HR" baseline="-25000" dirty="0"/>
              <a:t>N</a:t>
            </a:r>
            <a:r>
              <a:rPr lang="hr-HR" dirty="0"/>
              <a:t>=NTC</a:t>
            </a:r>
            <a:r>
              <a:rPr lang="hr-HR" baseline="-25000" dirty="0"/>
              <a:t>M</a:t>
            </a:r>
            <a:r>
              <a:rPr lang="hr-HR" dirty="0"/>
              <a:t>+ΔNTC</a:t>
            </a:r>
            <a:r>
              <a:rPr lang="hr-HR" baseline="-25000" dirty="0"/>
              <a:t>N-1</a:t>
            </a:r>
            <a:r>
              <a:rPr lang="hr-HR" dirty="0"/>
              <a:t>+ΔNTC</a:t>
            </a:r>
            <a:r>
              <a:rPr lang="hr-HR" baseline="-25000" dirty="0"/>
              <a:t>N</a:t>
            </a:r>
            <a:endParaRPr lang="en-US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     ΔNTC</a:t>
            </a:r>
            <a:r>
              <a:rPr lang="hr-HR" baseline="-25000" dirty="0"/>
              <a:t>N</a:t>
            </a:r>
            <a:r>
              <a:rPr lang="hr-HR" dirty="0"/>
              <a:t> – promjena proizvodnje koja ne dovodi do kaskadnog preopterećenja elemenata sistema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7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1D2C61E2-2B94-47CB-B8D8-F52D2AAAA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ME" dirty="0"/>
              <a:t>3. PRORAČUN NEDELJNOG NTC-a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Latn-ME" dirty="0">
                <a:solidFill>
                  <a:schemeClr val="accent1"/>
                </a:solidFill>
              </a:rPr>
              <a:t>3.2 EFEKTI PRIMJENE</a:t>
            </a:r>
          </a:p>
          <a:p>
            <a:pPr marL="0" indent="0">
              <a:buNone/>
            </a:pPr>
            <a:endParaRPr lang="sr-Latn-ME" dirty="0">
              <a:solidFill>
                <a:schemeClr val="accent1"/>
              </a:solidFill>
            </a:endParaRPr>
          </a:p>
          <a:p>
            <a:pPr marL="342900" indent="-342900">
              <a:buFontTx/>
              <a:buChar char="-"/>
            </a:pPr>
            <a:r>
              <a:rPr lang="hr-HR" dirty="0"/>
              <a:t>Osnovni očekivani efekat uvođenja prakse proračuna nedeljnog NTC-a je smanjenje neželjenih (parazitskih) tokova snaga u sistemu</a:t>
            </a:r>
          </a:p>
          <a:p>
            <a:pPr marL="342900" indent="-342900">
              <a:buFontTx/>
              <a:buChar char="-"/>
            </a:pPr>
            <a:endParaRPr lang="hr-HR" dirty="0">
              <a:solidFill>
                <a:schemeClr val="accent1"/>
              </a:solidFill>
            </a:endParaRPr>
          </a:p>
          <a:p>
            <a:pPr marL="342900" indent="-342900">
              <a:buFontTx/>
              <a:buChar char="-"/>
            </a:pPr>
            <a:r>
              <a:rPr lang="hr-HR" dirty="0"/>
              <a:t>Da bi se to ispitalo potrebno je uporediti planirane i realizovane tokove snaga na relevantnim pravcima prije i posle početka nedjeljnih proračuna (2020. i 2021.), što je otežano zbog početka rada nove kontrolne oblast KOSTT</a:t>
            </a:r>
          </a:p>
          <a:p>
            <a:pPr marL="342900" indent="-342900">
              <a:buFontTx/>
              <a:buChar char="-"/>
            </a:pPr>
            <a:endParaRPr lang="hr-HR" dirty="0">
              <a:solidFill>
                <a:schemeClr val="accent1"/>
              </a:solidFill>
            </a:endParaRPr>
          </a:p>
          <a:p>
            <a:pPr marL="342900" indent="-342900">
              <a:buFontTx/>
              <a:buChar char="-"/>
            </a:pPr>
            <a:r>
              <a:rPr lang="hr-HR" dirty="0"/>
              <a:t>Iz tog razloga izvršeno je poređenje ukupnih tranzita sistema (planskih i ostvarenih) u dva perioda: januar-februar 2020. godine sa periodom januar-februar 2021. godine.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91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Thème Office">
  <a:themeElements>
    <a:clrScheme name="CIGREglobalEd1">
      <a:dk1>
        <a:sysClr val="windowText" lastClr="000000"/>
      </a:dk1>
      <a:lt1>
        <a:sysClr val="window" lastClr="FFFFFF"/>
      </a:lt1>
      <a:dk2>
        <a:srgbClr val="7F7F7F"/>
      </a:dk2>
      <a:lt2>
        <a:srgbClr val="DEDDD7"/>
      </a:lt2>
      <a:accent1>
        <a:srgbClr val="007E4F"/>
      </a:accent1>
      <a:accent2>
        <a:srgbClr val="41AD49"/>
      </a:accent2>
      <a:accent3>
        <a:srgbClr val="F2672D"/>
      </a:accent3>
      <a:accent4>
        <a:srgbClr val="523E6C"/>
      </a:accent4>
      <a:accent5>
        <a:srgbClr val="0FB3BD"/>
      </a:accent5>
      <a:accent6>
        <a:srgbClr val="DC1A5C"/>
      </a:accent6>
      <a:hlink>
        <a:srgbClr val="11668F"/>
      </a:hlink>
      <a:folHlink>
        <a:srgbClr val="11668F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GREglobal16_9_Ed1Aug18.v2potx.potx" id="{851D9E84-7857-4959-8209-91AE4FCDD2E8}" vid="{70DA1C26-504D-4DDA-9CD8-0E0DC5546A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CIGREglobal16_9_Ed1Aug18.v2potx</Template>
  <TotalTime>902</TotalTime>
  <Words>498</Words>
  <Application>Microsoft Office PowerPoint</Application>
  <PresentationFormat>Custom</PresentationFormat>
  <Paragraphs>90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Thème Office</vt:lpstr>
      <vt:lpstr>ANALIZA UTICAJA KRATKOROČNIH PRORAČUNA PREKOGRANIČNIH PRENOSNIH KAPACITETA NA SMANJENJE NEŽELJENIH TOKOVA SNAGA </vt:lpstr>
      <vt:lpstr>PowerPoint Presentation</vt:lpstr>
      <vt:lpstr>Sadržaj</vt:lpstr>
      <vt:lpstr>1. UVOD </vt:lpstr>
      <vt:lpstr>2. NEDOSTACI PRETHODNOG PRISTUPA </vt:lpstr>
      <vt:lpstr>3. PRORAČUN NEDELJNOG NTC-a</vt:lpstr>
      <vt:lpstr>3. PRORAČUN NEDELJNOG NTC-a</vt:lpstr>
      <vt:lpstr>3. PRORAČUN NEDELJNOG NTC-a</vt:lpstr>
      <vt:lpstr>3. PRORAČUN NEDELJNOG NTC-a</vt:lpstr>
      <vt:lpstr>3. PRORAČUN NEDELJNOG NTC-a</vt:lpstr>
      <vt:lpstr>3. PRORAČUN NEDELJNOG NTC-a</vt:lpstr>
      <vt:lpstr> 4.    NAREDNI KORACI</vt:lpstr>
      <vt:lpstr>PITANJA ZA DISKUSIJU</vt:lpstr>
      <vt:lpstr>Hvala na pažnji!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Hakima ABDELLAOUI</dc:creator>
  <cp:lastModifiedBy>hp</cp:lastModifiedBy>
  <cp:revision>33</cp:revision>
  <dcterms:created xsi:type="dcterms:W3CDTF">2018-08-21T10:06:45Z</dcterms:created>
  <dcterms:modified xsi:type="dcterms:W3CDTF">2021-09-30T11:42:19Z</dcterms:modified>
</cp:coreProperties>
</file>